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5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5" r:id="rId3"/>
    <p:sldId id="279" r:id="rId4"/>
    <p:sldId id="270" r:id="rId5"/>
    <p:sldId id="280" r:id="rId6"/>
    <p:sldId id="285" r:id="rId7"/>
    <p:sldId id="281" r:id="rId8"/>
    <p:sldId id="282" r:id="rId9"/>
    <p:sldId id="283" r:id="rId10"/>
    <p:sldId id="284" r:id="rId11"/>
    <p:sldId id="286" r:id="rId12"/>
    <p:sldId id="271" r:id="rId13"/>
    <p:sldId id="267" r:id="rId14"/>
    <p:sldId id="278" r:id="rId15"/>
    <p:sldId id="276" r:id="rId16"/>
    <p:sldId id="273" r:id="rId17"/>
    <p:sldId id="274" r:id="rId18"/>
    <p:sldId id="275" r:id="rId19"/>
  </p:sldIdLst>
  <p:sldSz cx="9144000" cy="6858000" type="screen4x3"/>
  <p:notesSz cx="6797675" cy="9926638"/>
  <p:custDataLst>
    <p:tags r:id="rId22"/>
  </p:custDataLst>
  <p:defaultTextStyle>
    <a:defPPr>
      <a:defRPr lang="de-DE"/>
    </a:defPPr>
    <a:lvl1pPr algn="r" rtl="0" eaLnBrk="0" fontAlgn="base" hangingPunct="0">
      <a:spcBef>
        <a:spcPct val="0"/>
      </a:spcBef>
      <a:spcAft>
        <a:spcPct val="0"/>
      </a:spcAft>
      <a:defRPr sz="2900" kern="1200">
        <a:solidFill>
          <a:schemeClr val="tx2"/>
        </a:solidFill>
        <a:latin typeface="Arial" charset="0"/>
        <a:ea typeface="+mn-ea"/>
        <a:cs typeface="+mn-cs"/>
      </a:defRPr>
    </a:lvl1pPr>
    <a:lvl2pPr marL="411160" algn="r" rtl="0" eaLnBrk="0" fontAlgn="base" hangingPunct="0">
      <a:spcBef>
        <a:spcPct val="0"/>
      </a:spcBef>
      <a:spcAft>
        <a:spcPct val="0"/>
      </a:spcAft>
      <a:defRPr sz="2900" kern="1200">
        <a:solidFill>
          <a:schemeClr val="tx2"/>
        </a:solidFill>
        <a:latin typeface="Arial" charset="0"/>
        <a:ea typeface="+mn-ea"/>
        <a:cs typeface="+mn-cs"/>
      </a:defRPr>
    </a:lvl2pPr>
    <a:lvl3pPr marL="822320" algn="r" rtl="0" eaLnBrk="0" fontAlgn="base" hangingPunct="0">
      <a:spcBef>
        <a:spcPct val="0"/>
      </a:spcBef>
      <a:spcAft>
        <a:spcPct val="0"/>
      </a:spcAft>
      <a:defRPr sz="2900" kern="1200">
        <a:solidFill>
          <a:schemeClr val="tx2"/>
        </a:solidFill>
        <a:latin typeface="Arial" charset="0"/>
        <a:ea typeface="+mn-ea"/>
        <a:cs typeface="+mn-cs"/>
      </a:defRPr>
    </a:lvl3pPr>
    <a:lvl4pPr marL="1233480" algn="r" rtl="0" eaLnBrk="0" fontAlgn="base" hangingPunct="0">
      <a:spcBef>
        <a:spcPct val="0"/>
      </a:spcBef>
      <a:spcAft>
        <a:spcPct val="0"/>
      </a:spcAft>
      <a:defRPr sz="2900" kern="1200">
        <a:solidFill>
          <a:schemeClr val="tx2"/>
        </a:solidFill>
        <a:latin typeface="Arial" charset="0"/>
        <a:ea typeface="+mn-ea"/>
        <a:cs typeface="+mn-cs"/>
      </a:defRPr>
    </a:lvl4pPr>
    <a:lvl5pPr marL="1644640" algn="r" rtl="0" eaLnBrk="0" fontAlgn="base" hangingPunct="0">
      <a:spcBef>
        <a:spcPct val="0"/>
      </a:spcBef>
      <a:spcAft>
        <a:spcPct val="0"/>
      </a:spcAft>
      <a:defRPr sz="2900" kern="1200">
        <a:solidFill>
          <a:schemeClr val="tx2"/>
        </a:solidFill>
        <a:latin typeface="Arial" charset="0"/>
        <a:ea typeface="+mn-ea"/>
        <a:cs typeface="+mn-cs"/>
      </a:defRPr>
    </a:lvl5pPr>
    <a:lvl6pPr marL="2055800" algn="l" defTabSz="822320" rtl="0" eaLnBrk="1" latinLnBrk="0" hangingPunct="1">
      <a:defRPr sz="2900" kern="1200">
        <a:solidFill>
          <a:schemeClr val="tx2"/>
        </a:solidFill>
        <a:latin typeface="Arial" charset="0"/>
        <a:ea typeface="+mn-ea"/>
        <a:cs typeface="+mn-cs"/>
      </a:defRPr>
    </a:lvl6pPr>
    <a:lvl7pPr marL="2466960" algn="l" defTabSz="822320" rtl="0" eaLnBrk="1" latinLnBrk="0" hangingPunct="1">
      <a:defRPr sz="2900" kern="1200">
        <a:solidFill>
          <a:schemeClr val="tx2"/>
        </a:solidFill>
        <a:latin typeface="Arial" charset="0"/>
        <a:ea typeface="+mn-ea"/>
        <a:cs typeface="+mn-cs"/>
      </a:defRPr>
    </a:lvl7pPr>
    <a:lvl8pPr marL="2878120" algn="l" defTabSz="822320" rtl="0" eaLnBrk="1" latinLnBrk="0" hangingPunct="1">
      <a:defRPr sz="2900" kern="1200">
        <a:solidFill>
          <a:schemeClr val="tx2"/>
        </a:solidFill>
        <a:latin typeface="Arial" charset="0"/>
        <a:ea typeface="+mn-ea"/>
        <a:cs typeface="+mn-cs"/>
      </a:defRPr>
    </a:lvl8pPr>
    <a:lvl9pPr marL="3289280" algn="l" defTabSz="822320" rtl="0" eaLnBrk="1" latinLnBrk="0" hangingPunct="1">
      <a:defRPr sz="29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EDDB2A33-09E6-43CF-95B3-9C7F8C1265D1}">
          <p14:sldIdLst>
            <p14:sldId id="258"/>
            <p14:sldId id="265"/>
            <p14:sldId id="279"/>
            <p14:sldId id="270"/>
            <p14:sldId id="280"/>
            <p14:sldId id="285"/>
            <p14:sldId id="281"/>
            <p14:sldId id="282"/>
            <p14:sldId id="283"/>
            <p14:sldId id="284"/>
            <p14:sldId id="286"/>
            <p14:sldId id="271"/>
            <p14:sldId id="267"/>
            <p14:sldId id="278"/>
            <p14:sldId id="276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 xmlns="">
        <p15:guide id="10" pos="748" userDrawn="1">
          <p15:clr>
            <a:srgbClr val="A4A3A4"/>
          </p15:clr>
        </p15:guide>
        <p15:guide id="11" pos="2680">
          <p15:clr>
            <a:srgbClr val="A4A3A4"/>
          </p15:clr>
        </p15:guide>
        <p15:guide id="12" orient="horz" pos="867" userDrawn="1">
          <p15:clr>
            <a:srgbClr val="A4A3A4"/>
          </p15:clr>
        </p15:guide>
        <p15:guide id="13" pos="2880" userDrawn="1">
          <p15:clr>
            <a:srgbClr val="A4A3A4"/>
          </p15:clr>
        </p15:guide>
        <p15:guide id="14" orient="horz" pos="39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DABDA"/>
    <a:srgbClr val="C3D66E"/>
    <a:srgbClr val="00639F"/>
    <a:srgbClr val="439ACB"/>
    <a:srgbClr val="577180"/>
    <a:srgbClr val="64727D"/>
    <a:srgbClr val="E0F188"/>
    <a:srgbClr val="4589BF"/>
    <a:srgbClr val="3D7BB1"/>
    <a:srgbClr val="548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136" autoAdjust="0"/>
    <p:restoredTop sz="93548" autoAdjust="0"/>
  </p:normalViewPr>
  <p:slideViewPr>
    <p:cSldViewPr snapToGrid="0" snapToObjects="1" showGuides="1">
      <p:cViewPr varScale="1">
        <p:scale>
          <a:sx n="69" d="100"/>
          <a:sy n="69" d="100"/>
        </p:scale>
        <p:origin x="-1182" y="-96"/>
      </p:cViewPr>
      <p:guideLst>
        <p:guide orient="horz" pos="867"/>
        <p:guide orient="horz" pos="3929"/>
        <p:guide pos="748"/>
        <p:guide pos="26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24" tIns="44111" rIns="88224" bIns="44111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24" tIns="44111" rIns="88224" bIns="44111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832"/>
            <a:ext cx="2946400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24" tIns="44111" rIns="88224" bIns="4411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832"/>
            <a:ext cx="2946400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24" tIns="44111" rIns="88224" bIns="44111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56EC9ED9-561F-485F-9596-A85F7CF77D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5684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19413" cy="52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0163" y="0"/>
            <a:ext cx="2919412" cy="52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54063"/>
            <a:ext cx="4941887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40" y="4685552"/>
            <a:ext cx="4992687" cy="446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7290"/>
            <a:ext cx="2919413" cy="45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0163" y="9447290"/>
            <a:ext cx="2919412" cy="45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877066DD-0508-43CE-A987-5A0EB47AD1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6574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1116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2232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3348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64464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055800" algn="l" defTabSz="82232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6960" algn="l" defTabSz="82232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78120" algn="l" defTabSz="82232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89280" algn="l" defTabSz="82232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54063"/>
            <a:ext cx="4941887" cy="3705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066DD-0508-43CE-A987-5A0EB47AD15E}" type="slidenum">
              <a:rPr lang="de-DE" smtClean="0">
                <a:solidFill>
                  <a:srgbClr val="1F497D"/>
                </a:solidFill>
              </a:rPr>
              <a:pPr>
                <a:defRPr/>
              </a:pPr>
              <a:t>2</a:t>
            </a:fld>
            <a:endParaRPr lang="de-D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72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54063"/>
            <a:ext cx="4941887" cy="3705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066DD-0508-43CE-A987-5A0EB47AD15E}" type="slidenum">
              <a:rPr lang="de-DE" smtClean="0">
                <a:solidFill>
                  <a:srgbClr val="1F497D"/>
                </a:solidFill>
              </a:rPr>
              <a:pPr>
                <a:defRPr/>
              </a:pPr>
              <a:t>18</a:t>
            </a:fld>
            <a:endParaRPr lang="de-D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72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54063"/>
            <a:ext cx="4941887" cy="3705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066DD-0508-43CE-A987-5A0EB47AD15E}" type="slidenum">
              <a:rPr lang="de-DE" smtClean="0">
                <a:solidFill>
                  <a:srgbClr val="1F497D"/>
                </a:solidFill>
              </a:rPr>
              <a:pPr>
                <a:defRPr/>
              </a:pPr>
              <a:t>4</a:t>
            </a:fld>
            <a:endParaRPr lang="de-D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72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54063"/>
            <a:ext cx="4941887" cy="3705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066DD-0508-43CE-A987-5A0EB47AD15E}" type="slidenum">
              <a:rPr lang="de-DE" smtClean="0">
                <a:solidFill>
                  <a:srgbClr val="1F497D"/>
                </a:solidFill>
              </a:rPr>
              <a:pPr>
                <a:defRPr/>
              </a:pPr>
              <a:t>11</a:t>
            </a:fld>
            <a:endParaRPr lang="de-D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72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54063"/>
            <a:ext cx="4941887" cy="3705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066DD-0508-43CE-A987-5A0EB47AD15E}" type="slidenum">
              <a:rPr lang="de-DE" smtClean="0">
                <a:solidFill>
                  <a:srgbClr val="1F497D"/>
                </a:solidFill>
              </a:rPr>
              <a:pPr>
                <a:defRPr/>
              </a:pPr>
              <a:t>12</a:t>
            </a:fld>
            <a:endParaRPr lang="de-D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72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54063"/>
            <a:ext cx="4941887" cy="3705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066DD-0508-43CE-A987-5A0EB47AD15E}" type="slidenum">
              <a:rPr lang="de-DE" smtClean="0">
                <a:solidFill>
                  <a:srgbClr val="1F497D"/>
                </a:solidFill>
              </a:rPr>
              <a:pPr>
                <a:defRPr/>
              </a:pPr>
              <a:t>13</a:t>
            </a:fld>
            <a:endParaRPr lang="de-D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72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54063"/>
            <a:ext cx="4941887" cy="3705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066DD-0508-43CE-A987-5A0EB47AD15E}" type="slidenum">
              <a:rPr lang="de-DE" smtClean="0">
                <a:solidFill>
                  <a:srgbClr val="1F497D"/>
                </a:solidFill>
              </a:rPr>
              <a:pPr>
                <a:defRPr/>
              </a:pPr>
              <a:t>14</a:t>
            </a:fld>
            <a:endParaRPr lang="de-D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72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54063"/>
            <a:ext cx="4941887" cy="3705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066DD-0508-43CE-A987-5A0EB47AD15E}" type="slidenum">
              <a:rPr lang="de-DE" smtClean="0">
                <a:solidFill>
                  <a:srgbClr val="1F497D"/>
                </a:solidFill>
              </a:rPr>
              <a:pPr>
                <a:defRPr/>
              </a:pPr>
              <a:t>15</a:t>
            </a:fld>
            <a:endParaRPr lang="de-D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72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54063"/>
            <a:ext cx="4941887" cy="3705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066DD-0508-43CE-A987-5A0EB47AD15E}" type="slidenum">
              <a:rPr lang="de-DE" smtClean="0">
                <a:solidFill>
                  <a:srgbClr val="1F497D"/>
                </a:solidFill>
              </a:rPr>
              <a:pPr>
                <a:defRPr/>
              </a:pPr>
              <a:t>16</a:t>
            </a:fld>
            <a:endParaRPr lang="de-D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72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54063"/>
            <a:ext cx="4941887" cy="3705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066DD-0508-43CE-A987-5A0EB47AD15E}" type="slidenum">
              <a:rPr lang="de-DE" smtClean="0">
                <a:solidFill>
                  <a:srgbClr val="1F497D"/>
                </a:solidFill>
              </a:rPr>
              <a:pPr>
                <a:defRPr/>
              </a:pPr>
              <a:t>17</a:t>
            </a:fld>
            <a:endParaRPr lang="de-D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72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98" y="475665"/>
            <a:ext cx="2409370" cy="36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0423"/>
            <a:ext cx="7668784" cy="568758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492" y="367665"/>
            <a:ext cx="3904292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710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8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pos="39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" y="1170423"/>
            <a:ext cx="7668784" cy="568758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98" y="475666"/>
            <a:ext cx="2409370" cy="36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492" y="367666"/>
            <a:ext cx="3904292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57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57199" y="1736731"/>
            <a:ext cx="7210427" cy="4151321"/>
          </a:xfrm>
          <a:prstGeom prst="rect">
            <a:avLst/>
          </a:prstGeom>
        </p:spPr>
        <p:txBody>
          <a:bodyPr lIns="0" tIns="32375" rIns="0" bIns="0"/>
          <a:lstStyle>
            <a:lvl1pPr>
              <a:spcBef>
                <a:spcPts val="54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7496" indent="-323748">
              <a:spcBef>
                <a:spcPts val="540"/>
              </a:spcBef>
              <a:buClr>
                <a:srgbClr val="00639F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6494" indent="-258998">
              <a:spcBef>
                <a:spcPts val="540"/>
              </a:spcBef>
              <a:buClr>
                <a:srgbClr val="00639F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493" indent="-258998">
              <a:spcBef>
                <a:spcPts val="540"/>
              </a:spcBef>
              <a:buClr>
                <a:srgbClr val="00639F"/>
              </a:buCl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24491" indent="-258998">
              <a:spcBef>
                <a:spcPts val="540"/>
              </a:spcBef>
              <a:buClr>
                <a:srgbClr val="00639F"/>
              </a:buClr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833515" y="-270579"/>
            <a:ext cx="416354" cy="33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199" y="777672"/>
            <a:ext cx="6379435" cy="623843"/>
          </a:xfrm>
          <a:prstGeom prst="rect">
            <a:avLst/>
          </a:prstGeom>
        </p:spPr>
        <p:txBody>
          <a:bodyPr/>
          <a:lstStyle>
            <a:lvl1pPr algn="l">
              <a:defRPr lang="de-DE" sz="3200" b="1" kern="1200" dirty="0" smtClean="0">
                <a:solidFill>
                  <a:srgbClr val="00639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91517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orient="horz" pos="1094" userDrawn="1">
          <p15:clr>
            <a:srgbClr val="FBAE40"/>
          </p15:clr>
        </p15:guide>
        <p15:guide id="3" pos="39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 userDrawn="1"/>
        </p:nvSpPr>
        <p:spPr>
          <a:xfrm>
            <a:off x="833515" y="-270579"/>
            <a:ext cx="416354" cy="33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57199" y="1736731"/>
            <a:ext cx="7210427" cy="4151321"/>
          </a:xfrm>
          <a:prstGeom prst="rect">
            <a:avLst/>
          </a:prstGeom>
        </p:spPr>
        <p:txBody>
          <a:bodyPr lIns="0" tIns="32375" rIns="0" bIns="0"/>
          <a:lstStyle>
            <a:lvl1pPr>
              <a:spcBef>
                <a:spcPts val="54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7496" indent="-323748">
              <a:spcBef>
                <a:spcPts val="540"/>
              </a:spcBef>
              <a:buClr>
                <a:srgbClr val="00639F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6494" indent="-258998">
              <a:spcBef>
                <a:spcPts val="540"/>
              </a:spcBef>
              <a:buClr>
                <a:srgbClr val="00639F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493" indent="-258998">
              <a:spcBef>
                <a:spcPts val="540"/>
              </a:spcBef>
              <a:buClr>
                <a:srgbClr val="00639F"/>
              </a:buCl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24491" indent="-258998">
              <a:spcBef>
                <a:spcPts val="540"/>
              </a:spcBef>
              <a:buClr>
                <a:srgbClr val="00639F"/>
              </a:buClr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itel 6"/>
          <p:cNvSpPr>
            <a:spLocks noGrp="1"/>
          </p:cNvSpPr>
          <p:nvPr>
            <p:ph type="title"/>
          </p:nvPr>
        </p:nvSpPr>
        <p:spPr>
          <a:xfrm>
            <a:off x="457199" y="762924"/>
            <a:ext cx="6379435" cy="459125"/>
          </a:xfrm>
          <a:prstGeom prst="rect">
            <a:avLst/>
          </a:prstGeom>
        </p:spPr>
        <p:txBody>
          <a:bodyPr/>
          <a:lstStyle>
            <a:lvl1pPr algn="l">
              <a:defRPr lang="de-DE" sz="3200" b="1" kern="1200" dirty="0" smtClean="0">
                <a:solidFill>
                  <a:srgbClr val="00639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94591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orient="horz" pos="1094" userDrawn="1">
          <p15:clr>
            <a:srgbClr val="FBAE40"/>
          </p15:clr>
        </p15:guide>
        <p15:guide id="3" pos="39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57199" y="1736731"/>
            <a:ext cx="7210427" cy="4151321"/>
          </a:xfrm>
          <a:prstGeom prst="rect">
            <a:avLst/>
          </a:prstGeom>
        </p:spPr>
        <p:txBody>
          <a:bodyPr lIns="0" tIns="32375" rIns="0" bIns="0"/>
          <a:lstStyle>
            <a:lvl1pPr>
              <a:spcBef>
                <a:spcPts val="54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7496" indent="-323748">
              <a:spcBef>
                <a:spcPts val="540"/>
              </a:spcBef>
              <a:buClr>
                <a:srgbClr val="00639F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6494" indent="-258998">
              <a:spcBef>
                <a:spcPts val="540"/>
              </a:spcBef>
              <a:buClr>
                <a:srgbClr val="00639F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493" indent="-258998">
              <a:spcBef>
                <a:spcPts val="540"/>
              </a:spcBef>
              <a:buClr>
                <a:srgbClr val="00639F"/>
              </a:buCl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24491" indent="-258998">
              <a:spcBef>
                <a:spcPts val="540"/>
              </a:spcBef>
              <a:buClr>
                <a:srgbClr val="00639F"/>
              </a:buClr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199" y="762924"/>
            <a:ext cx="6379435" cy="459125"/>
          </a:xfrm>
          <a:prstGeom prst="rect">
            <a:avLst/>
          </a:prstGeom>
        </p:spPr>
        <p:txBody>
          <a:bodyPr/>
          <a:lstStyle>
            <a:lvl1pPr algn="l">
              <a:defRPr lang="de-DE" sz="3200" b="1" kern="1200" dirty="0" smtClean="0">
                <a:solidFill>
                  <a:srgbClr val="00639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16275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orient="horz" pos="1094">
          <p15:clr>
            <a:srgbClr val="FBAE40"/>
          </p15:clr>
        </p15:guide>
        <p15:guide id="3" pos="39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05" y="6228893"/>
            <a:ext cx="237164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5" y="6120893"/>
            <a:ext cx="3895078" cy="468000"/>
          </a:xfrm>
          <a:prstGeom prst="rect">
            <a:avLst/>
          </a:prstGeom>
        </p:spPr>
      </p:pic>
      <p:cxnSp>
        <p:nvCxnSpPr>
          <p:cNvPr id="11" name="Gerade Verbindung 10"/>
          <p:cNvCxnSpPr/>
          <p:nvPr userDrawn="1"/>
        </p:nvCxnSpPr>
        <p:spPr>
          <a:xfrm>
            <a:off x="-471484" y="1264249"/>
            <a:ext cx="9965862" cy="0"/>
          </a:xfrm>
          <a:prstGeom prst="line">
            <a:avLst/>
          </a:prstGeom>
          <a:ln w="12700">
            <a:solidFill>
              <a:srgbClr val="0063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 userDrawn="1"/>
        </p:nvCxnSpPr>
        <p:spPr>
          <a:xfrm>
            <a:off x="309155" y="6024785"/>
            <a:ext cx="8525691" cy="0"/>
          </a:xfrm>
          <a:prstGeom prst="line">
            <a:avLst/>
          </a:prstGeom>
          <a:ln w="12700">
            <a:solidFill>
              <a:srgbClr val="0063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716" y="68513"/>
            <a:ext cx="1989562" cy="1813841"/>
          </a:xfrm>
          <a:prstGeom prst="rect">
            <a:avLst/>
          </a:prstGeom>
          <a:solidFill>
            <a:schemeClr val="bg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7" r:id="rId2"/>
    <p:sldLayoutId id="2147483926" r:id="rId3"/>
    <p:sldLayoutId id="2147483912" r:id="rId4"/>
    <p:sldLayoutId id="2147483928" r:id="rId5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charset="0"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charset="0"/>
        <a:defRPr sz="4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charset="0"/>
        <a:defRPr sz="4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charset="0"/>
        <a:defRPr sz="4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charset="0"/>
        <a:defRPr sz="4000">
          <a:solidFill>
            <a:schemeClr val="tx1"/>
          </a:solidFill>
          <a:latin typeface="Calibri" pitchFamily="34" charset="0"/>
        </a:defRPr>
      </a:lvl5pPr>
      <a:lvl6pPr marL="411160" algn="ctr" rtl="0" fontAlgn="base">
        <a:spcBef>
          <a:spcPct val="0"/>
        </a:spcBef>
        <a:spcAft>
          <a:spcPct val="0"/>
        </a:spcAft>
        <a:buFont typeface="Arial" charset="0"/>
        <a:defRPr sz="4000">
          <a:solidFill>
            <a:schemeClr val="tx1"/>
          </a:solidFill>
          <a:latin typeface="Calibri" pitchFamily="34" charset="0"/>
        </a:defRPr>
      </a:lvl6pPr>
      <a:lvl7pPr marL="822320" algn="ctr" rtl="0" fontAlgn="base">
        <a:spcBef>
          <a:spcPct val="0"/>
        </a:spcBef>
        <a:spcAft>
          <a:spcPct val="0"/>
        </a:spcAft>
        <a:buFont typeface="Arial" charset="0"/>
        <a:defRPr sz="4000">
          <a:solidFill>
            <a:schemeClr val="tx1"/>
          </a:solidFill>
          <a:latin typeface="Calibri" pitchFamily="34" charset="0"/>
        </a:defRPr>
      </a:lvl7pPr>
      <a:lvl8pPr marL="1233480" algn="ctr" rtl="0" fontAlgn="base">
        <a:spcBef>
          <a:spcPct val="0"/>
        </a:spcBef>
        <a:spcAft>
          <a:spcPct val="0"/>
        </a:spcAft>
        <a:buFont typeface="Arial" charset="0"/>
        <a:defRPr sz="4000">
          <a:solidFill>
            <a:schemeClr val="tx1"/>
          </a:solidFill>
          <a:latin typeface="Calibri" pitchFamily="34" charset="0"/>
        </a:defRPr>
      </a:lvl8pPr>
      <a:lvl9pPr marL="1644640" algn="ctr" rtl="0" fontAlgn="base">
        <a:spcBef>
          <a:spcPct val="0"/>
        </a:spcBef>
        <a:spcAft>
          <a:spcPct val="0"/>
        </a:spcAft>
        <a:buFont typeface="Arial" charset="0"/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algn="l" defTabSz="0" rtl="0" eaLnBrk="0" fontAlgn="base" hangingPunct="0">
        <a:spcBef>
          <a:spcPct val="20000"/>
        </a:spcBef>
        <a:spcAft>
          <a:spcPct val="0"/>
        </a:spcAft>
        <a:defRPr lang="de-DE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68135" indent="-256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027900" indent="-2055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439060" indent="-2055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1850220" indent="-2055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261380" indent="-205580" algn="l" defTabSz="822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2540" indent="-205580" algn="l" defTabSz="822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3700" indent="-205580" algn="l" defTabSz="822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4860" indent="-205580" algn="l" defTabSz="822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464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580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696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812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928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504" userDrawn="1">
          <p15:clr>
            <a:srgbClr val="F26B43"/>
          </p15:clr>
        </p15:guide>
        <p15:guide id="2" pos="4830" userDrawn="1">
          <p15:clr>
            <a:srgbClr val="F26B43"/>
          </p15:clr>
        </p15:guide>
        <p15:guide id="3" orient="horz" pos="2260" userDrawn="1">
          <p15:clr>
            <a:srgbClr val="F26B43"/>
          </p15:clr>
        </p15:guide>
        <p15:guide id="4" pos="2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atrin.klinger@bbw.d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71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57199" y="1338921"/>
            <a:ext cx="6240889" cy="4356603"/>
          </a:xfr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ts val="800"/>
              </a:spcBef>
            </a:pPr>
            <a:r>
              <a:rPr lang="de-DE" sz="2400" b="1" dirty="0" smtClean="0"/>
              <a:t>Soziale Stärken</a:t>
            </a:r>
            <a:r>
              <a:rPr lang="de-DE" sz="2400" b="1" dirty="0" smtClean="0"/>
              <a:t>: 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Einfühlungsvermögen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Hilfsbereitschaft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b="1" dirty="0" smtClean="0"/>
              <a:t>Teamfähigkeit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Tolerant sein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Respektvoll sein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Kritikfähigkeit bzw. Feedbackfähigkeit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b="1" dirty="0" smtClean="0"/>
              <a:t>Kommunikationsfähigkeit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……</a:t>
            </a:r>
          </a:p>
          <a:p>
            <a:pPr>
              <a:spcBef>
                <a:spcPts val="800"/>
              </a:spcBef>
            </a:pPr>
            <a:endParaRPr lang="de-DE" b="1" dirty="0" smtClean="0">
              <a:solidFill>
                <a:srgbClr val="00639F"/>
              </a:solidFill>
            </a:endParaRPr>
          </a:p>
          <a:p>
            <a:pPr marL="342900" indent="-342900">
              <a:spcBef>
                <a:spcPts val="800"/>
              </a:spcBef>
              <a:buFontTx/>
              <a:buChar char="-"/>
            </a:pPr>
            <a:endParaRPr lang="de-DE" b="1" dirty="0" smtClean="0">
              <a:solidFill>
                <a:srgbClr val="00639F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18653" y="699919"/>
            <a:ext cx="6379435" cy="623843"/>
          </a:xfrm>
        </p:spPr>
        <p:txBody>
          <a:bodyPr/>
          <a:lstStyle/>
          <a:p>
            <a:r>
              <a:rPr lang="de-DE" dirty="0"/>
              <a:t>Auswahl an Stärken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71549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57199" y="1736731"/>
            <a:ext cx="8215746" cy="4151321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rgbClr val="00639F"/>
                </a:solidFill>
              </a:rPr>
              <a:t>Kreativität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de-DE" sz="2800" b="1" dirty="0" smtClean="0">
              <a:solidFill>
                <a:srgbClr val="00639F"/>
              </a:solidFill>
            </a:endParaRP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rgbClr val="00639F"/>
                </a:solidFill>
              </a:rPr>
              <a:t>Problemlösefähigkeit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de-DE" sz="2800" b="1" dirty="0" smtClean="0">
              <a:solidFill>
                <a:srgbClr val="00639F"/>
              </a:solidFill>
            </a:endParaRP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rgbClr val="00639F"/>
                </a:solidFill>
              </a:rPr>
              <a:t>Teamfähigkeit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de-DE" sz="2800" b="1" dirty="0" smtClean="0">
              <a:solidFill>
                <a:srgbClr val="00639F"/>
              </a:solidFill>
            </a:endParaRP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rgbClr val="00639F"/>
                </a:solidFill>
              </a:rPr>
              <a:t>Kommunikationsfähigkeit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Zukunftsstärken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916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57199" y="1736731"/>
            <a:ext cx="8215746" cy="4151321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639F"/>
                </a:solidFill>
              </a:rPr>
              <a:t>Was machst du gerne in deiner Freizeit?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639F"/>
                </a:solidFill>
              </a:rPr>
              <a:t>Wofür strengst du dich besonders an?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639F"/>
                </a:solidFill>
              </a:rPr>
              <a:t>Welche Aufgaben übernimmst du gerne?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639F"/>
                </a:solidFill>
              </a:rPr>
              <a:t>Was sind deine Lieblingsfächer?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639F"/>
                </a:solidFill>
              </a:rPr>
              <a:t>Bei welchen Tätigkeiten vergisst du die Zeit?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639F"/>
                </a:solidFill>
              </a:rPr>
              <a:t>Bei was fragen dich andere um Rat?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639F"/>
                </a:solidFill>
              </a:rPr>
              <a:t>Welchen Berufswunsch hattest du als Kind?</a:t>
            </a: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Stärken-Einsatzmöglichkeiten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545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 anchor="ctr" anchorCtr="0"/>
          <a:lstStyle/>
          <a:p>
            <a:pPr algn="ctr"/>
            <a:r>
              <a:rPr lang="de-DE" sz="2800" b="1" dirty="0" smtClean="0">
                <a:solidFill>
                  <a:srgbClr val="00639F"/>
                </a:solidFill>
              </a:rPr>
              <a:t>Wer gut ist im […], kann auch?</a:t>
            </a:r>
            <a:endParaRPr lang="de-DE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199" y="722256"/>
            <a:ext cx="6379435" cy="623843"/>
          </a:xfrm>
        </p:spPr>
        <p:txBody>
          <a:bodyPr/>
          <a:lstStyle/>
          <a:p>
            <a:r>
              <a:rPr lang="de-DE" dirty="0" smtClean="0"/>
              <a:t>Stärken-Übung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47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57199" y="1736731"/>
            <a:ext cx="8031019" cy="4151321"/>
          </a:xfrm>
        </p:spPr>
        <p:txBody>
          <a:bodyPr/>
          <a:lstStyle/>
          <a:p>
            <a:r>
              <a:rPr lang="de-DE" sz="2800" b="1" dirty="0" smtClean="0">
                <a:solidFill>
                  <a:srgbClr val="00639F"/>
                </a:solidFill>
              </a:rPr>
              <a:t>Wer gut ist im Volleyball ist, kann auch?</a:t>
            </a:r>
          </a:p>
          <a:p>
            <a:pPr>
              <a:spcBef>
                <a:spcPts val="0"/>
              </a:spcBef>
            </a:pPr>
            <a:endParaRPr lang="de-DE" sz="1800" b="1" dirty="0">
              <a:solidFill>
                <a:srgbClr val="00639F"/>
              </a:solidFill>
            </a:endParaRP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639F"/>
                </a:solidFill>
              </a:rPr>
              <a:t>ist teamfähig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639F"/>
                </a:solidFill>
              </a:rPr>
              <a:t>hat Ausdauer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639F"/>
                </a:solidFill>
              </a:rPr>
              <a:t>i</a:t>
            </a:r>
            <a:r>
              <a:rPr lang="de-DE" sz="2800" dirty="0" smtClean="0">
                <a:solidFill>
                  <a:srgbClr val="00639F"/>
                </a:solidFill>
              </a:rPr>
              <a:t>st ehrgeizig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639F"/>
                </a:solidFill>
              </a:rPr>
              <a:t>i</a:t>
            </a:r>
            <a:r>
              <a:rPr lang="de-DE" sz="2800" dirty="0" smtClean="0">
                <a:solidFill>
                  <a:srgbClr val="00639F"/>
                </a:solidFill>
              </a:rPr>
              <a:t>st pünktlich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639F"/>
                </a:solidFill>
              </a:rPr>
              <a:t>i</a:t>
            </a:r>
            <a:r>
              <a:rPr lang="de-DE" sz="2800" dirty="0" smtClean="0">
                <a:solidFill>
                  <a:srgbClr val="00639F"/>
                </a:solidFill>
              </a:rPr>
              <a:t>st konzentriert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639F"/>
                </a:solidFill>
              </a:rPr>
              <a:t>h</a:t>
            </a:r>
            <a:r>
              <a:rPr lang="de-DE" sz="2800" dirty="0" smtClean="0">
                <a:solidFill>
                  <a:srgbClr val="00639F"/>
                </a:solidFill>
              </a:rPr>
              <a:t>andelt verantwortungsvoll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Stärken-Übung: Beispiel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33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32509" y="1528913"/>
            <a:ext cx="8520546" cy="4151321"/>
          </a:xfrm>
        </p:spPr>
        <p:txBody>
          <a:bodyPr/>
          <a:lstStyle/>
          <a:p>
            <a:r>
              <a:rPr lang="de-DE" sz="2800" dirty="0" smtClean="0">
                <a:solidFill>
                  <a:srgbClr val="00639F"/>
                </a:solidFill>
              </a:rPr>
              <a:t>Plane Tätigkeiten und Aktivitäten,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639F"/>
                </a:solidFill>
              </a:rPr>
              <a:t>die dir Spaß machen,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639F"/>
                </a:solidFill>
              </a:rPr>
              <a:t>die für dich und deinen Freundes- und Bekanntenkreis Sinn machen und Freude bereiten,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639F"/>
                </a:solidFill>
              </a:rPr>
              <a:t>und bei denen du deine Stärken gut einsetzen und ausprobieren kannst. </a:t>
            </a:r>
          </a:p>
          <a:p>
            <a:endParaRPr lang="de-DE" sz="2800" dirty="0">
              <a:solidFill>
                <a:srgbClr val="00639F"/>
              </a:solidFill>
            </a:endParaRPr>
          </a:p>
          <a:p>
            <a:r>
              <a:rPr lang="de-DE" sz="2800" dirty="0" smtClean="0">
                <a:solidFill>
                  <a:srgbClr val="00639F"/>
                </a:solidFill>
              </a:rPr>
              <a:t>z.B. bei Schulaktivitäten, im Verein, bei Familie und Freunden…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66254" y="777672"/>
            <a:ext cx="6379435" cy="623843"/>
          </a:xfrm>
        </p:spPr>
        <p:txBody>
          <a:bodyPr/>
          <a:lstStyle/>
          <a:p>
            <a:r>
              <a:rPr lang="de-DE" dirty="0" smtClean="0"/>
              <a:t>Stärken in der Erprobung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745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57199" y="1819564"/>
            <a:ext cx="8188037" cy="4068488"/>
          </a:xfrm>
        </p:spPr>
        <p:txBody>
          <a:bodyPr anchor="ctr" anchorCtr="0"/>
          <a:lstStyle/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639F"/>
                </a:solidFill>
              </a:rPr>
              <a:t>Übernimm Verantwortung für Deine Berufswahl.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639F"/>
                </a:solidFill>
              </a:rPr>
              <a:t>Informiere dich über verschiedene Berufe.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639F"/>
                </a:solidFill>
              </a:rPr>
              <a:t>Lass dich beraten.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639F"/>
                </a:solidFill>
              </a:rPr>
              <a:t>Probiere dich in verschiedenen Berufen aus.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639F"/>
                </a:solidFill>
              </a:rPr>
              <a:t>Triff eine Entscheidung, die zu </a:t>
            </a:r>
            <a:r>
              <a:rPr lang="de-DE" sz="2800" dirty="0" smtClean="0">
                <a:solidFill>
                  <a:srgbClr val="00639F"/>
                </a:solidFill>
              </a:rPr>
              <a:t>dir un</a:t>
            </a:r>
            <a:r>
              <a:rPr lang="de-DE" sz="2800" dirty="0" smtClean="0">
                <a:solidFill>
                  <a:srgbClr val="00639F"/>
                </a:solidFill>
              </a:rPr>
              <a:t>d deinen Stärken</a:t>
            </a:r>
            <a:r>
              <a:rPr lang="de-DE" sz="2800" dirty="0" smtClean="0">
                <a:solidFill>
                  <a:srgbClr val="00639F"/>
                </a:solidFill>
              </a:rPr>
              <a:t> </a:t>
            </a:r>
            <a:r>
              <a:rPr lang="de-DE" sz="2800" dirty="0" smtClean="0">
                <a:solidFill>
                  <a:srgbClr val="00639F"/>
                </a:solidFill>
              </a:rPr>
              <a:t>passt und zu der du stehst.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199" y="277091"/>
            <a:ext cx="6379435" cy="1050534"/>
          </a:xfrm>
        </p:spPr>
        <p:txBody>
          <a:bodyPr/>
          <a:lstStyle/>
          <a:p>
            <a:r>
              <a:rPr lang="de-DE" dirty="0"/>
              <a:t>Wie geht es weiter bei der </a:t>
            </a:r>
            <a:br>
              <a:rPr lang="de-DE" dirty="0"/>
            </a:br>
            <a:r>
              <a:rPr lang="de-DE" dirty="0"/>
              <a:t>Berufswahl? 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82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57199" y="1959262"/>
            <a:ext cx="7210427" cy="392879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dirty="0" smtClean="0">
                <a:solidFill>
                  <a:srgbClr val="00639F"/>
                </a:solidFill>
              </a:rPr>
              <a:t>www.arbeitsagentur.de</a:t>
            </a:r>
          </a:p>
          <a:p>
            <a:pPr>
              <a:spcBef>
                <a:spcPts val="1800"/>
              </a:spcBef>
            </a:pPr>
            <a:r>
              <a:rPr lang="de-DE" dirty="0" smtClean="0">
                <a:solidFill>
                  <a:srgbClr val="00639F"/>
                </a:solidFill>
              </a:rPr>
              <a:t>www.sprungbrett-bayern.de</a:t>
            </a:r>
          </a:p>
          <a:p>
            <a:pPr>
              <a:spcBef>
                <a:spcPts val="1800"/>
              </a:spcBef>
            </a:pPr>
            <a:r>
              <a:rPr lang="de-DE" dirty="0" smtClean="0">
                <a:solidFill>
                  <a:srgbClr val="00639F"/>
                </a:solidFill>
              </a:rPr>
              <a:t>www.sprungbrett-intowork.de</a:t>
            </a:r>
          </a:p>
          <a:p>
            <a:pPr>
              <a:spcBef>
                <a:spcPts val="1800"/>
              </a:spcBef>
            </a:pPr>
            <a:r>
              <a:rPr lang="de-DE" dirty="0" smtClean="0">
                <a:solidFill>
                  <a:srgbClr val="00639F"/>
                </a:solidFill>
              </a:rPr>
              <a:t>www.schulewirtschaft-bayern.de</a:t>
            </a:r>
            <a:endParaRPr lang="de-DE" dirty="0">
              <a:solidFill>
                <a:srgbClr val="00639F"/>
              </a:solidFill>
            </a:endParaRPr>
          </a:p>
          <a:p>
            <a:pPr>
              <a:spcBef>
                <a:spcPts val="1800"/>
              </a:spcBef>
            </a:pPr>
            <a:r>
              <a:rPr lang="de-DE" dirty="0" smtClean="0">
                <a:solidFill>
                  <a:srgbClr val="00639F"/>
                </a:solidFill>
              </a:rPr>
              <a:t>www.tezba.de</a:t>
            </a:r>
          </a:p>
          <a:p>
            <a:pPr>
              <a:spcBef>
                <a:spcPts val="1800"/>
              </a:spcBef>
            </a:pPr>
            <a:r>
              <a:rPr lang="de-DE" dirty="0" smtClean="0">
                <a:solidFill>
                  <a:srgbClr val="00639F"/>
                </a:solidFill>
              </a:rPr>
              <a:t>www.ausbildungsoffensive-bayern.de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 kann dir weiterhelfen?</a:t>
            </a: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91" y="1959262"/>
            <a:ext cx="4435187" cy="2956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2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sz="2800" b="1" dirty="0" smtClean="0">
              <a:solidFill>
                <a:srgbClr val="00639F"/>
              </a:solidFill>
            </a:endParaRPr>
          </a:p>
          <a:p>
            <a:r>
              <a:rPr lang="de-DE" sz="2800" b="1" dirty="0" smtClean="0">
                <a:solidFill>
                  <a:srgbClr val="00639F"/>
                </a:solidFill>
              </a:rPr>
              <a:t>Katrin Klinger</a:t>
            </a:r>
          </a:p>
          <a:p>
            <a:r>
              <a:rPr lang="de-DE" sz="2800" dirty="0">
                <a:solidFill>
                  <a:srgbClr val="00639F"/>
                </a:solidFill>
                <a:hlinkClick r:id="rId3"/>
              </a:rPr>
              <a:t>k</a:t>
            </a:r>
            <a:r>
              <a:rPr lang="de-DE" sz="2800" dirty="0" smtClean="0">
                <a:solidFill>
                  <a:srgbClr val="00639F"/>
                </a:solidFill>
                <a:hlinkClick r:id="rId3"/>
              </a:rPr>
              <a:t>atrin.klinger@bbw.de</a:t>
            </a:r>
            <a:endParaRPr lang="de-DE" dirty="0">
              <a:solidFill>
                <a:prstClr val="black"/>
              </a:solidFill>
            </a:endParaRPr>
          </a:p>
          <a:p>
            <a:endParaRPr lang="de-DE" dirty="0">
              <a:solidFill>
                <a:prstClr val="black"/>
              </a:solidFill>
            </a:endParaRPr>
          </a:p>
          <a:p>
            <a:endParaRPr lang="de-DE" dirty="0">
              <a:solidFill>
                <a:prstClr val="black"/>
              </a:solidFill>
            </a:endParaRPr>
          </a:p>
          <a:p>
            <a:r>
              <a:rPr lang="de-DE" sz="2800" b="1" dirty="0">
                <a:solidFill>
                  <a:srgbClr val="00639F"/>
                </a:solidFill>
              </a:rPr>
              <a:t>Viel </a:t>
            </a:r>
            <a:r>
              <a:rPr lang="de-DE" sz="2800" b="1" dirty="0" smtClean="0">
                <a:solidFill>
                  <a:srgbClr val="00639F"/>
                </a:solidFill>
              </a:rPr>
              <a:t>Erfolg für Euren Lebensweg!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Kontakt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8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lang="de-DE" sz="3200" b="1" dirty="0" smtClean="0">
              <a:solidFill>
                <a:srgbClr val="00639F"/>
              </a:solidFill>
            </a:endParaRPr>
          </a:p>
          <a:p>
            <a:pPr lvl="0">
              <a:spcBef>
                <a:spcPts val="0"/>
              </a:spcBef>
            </a:pPr>
            <a:endParaRPr lang="de-DE" sz="2000" b="1" dirty="0" smtClean="0">
              <a:solidFill>
                <a:srgbClr val="00639F"/>
              </a:solidFill>
            </a:endParaRPr>
          </a:p>
          <a:p>
            <a:pPr lvl="0"/>
            <a:r>
              <a:rPr lang="de-DE" sz="3200" b="1" dirty="0" smtClean="0">
                <a:solidFill>
                  <a:srgbClr val="00639F"/>
                </a:solidFill>
              </a:rPr>
              <a:t>Workshop</a:t>
            </a:r>
          </a:p>
          <a:p>
            <a:pPr lvl="0"/>
            <a:r>
              <a:rPr lang="de-DE" sz="3200" b="1" dirty="0" smtClean="0">
                <a:solidFill>
                  <a:srgbClr val="00639F"/>
                </a:solidFill>
              </a:rPr>
              <a:t>Stärken </a:t>
            </a:r>
            <a:r>
              <a:rPr lang="de-DE" sz="3200" b="1" dirty="0" err="1" smtClean="0">
                <a:solidFill>
                  <a:srgbClr val="00639F"/>
                </a:solidFill>
              </a:rPr>
              <a:t>stärken</a:t>
            </a:r>
            <a:r>
              <a:rPr lang="de-DE" sz="3200" b="1" dirty="0" smtClean="0">
                <a:solidFill>
                  <a:srgbClr val="00639F"/>
                </a:solidFill>
              </a:rPr>
              <a:t>! </a:t>
            </a:r>
          </a:p>
          <a:p>
            <a:pPr lvl="0"/>
            <a:r>
              <a:rPr lang="de-DE" sz="2800" b="1" dirty="0" smtClean="0">
                <a:solidFill>
                  <a:srgbClr val="00639F"/>
                </a:solidFill>
              </a:rPr>
              <a:t/>
            </a:r>
            <a:br>
              <a:rPr lang="de-DE" sz="2800" b="1" dirty="0" smtClean="0">
                <a:solidFill>
                  <a:srgbClr val="00639F"/>
                </a:solidFill>
              </a:rPr>
            </a:br>
            <a:endParaRPr lang="de-DE" sz="2800" b="1" dirty="0" smtClean="0">
              <a:solidFill>
                <a:srgbClr val="00639F"/>
              </a:solidFill>
            </a:endParaRPr>
          </a:p>
          <a:p>
            <a:pPr lvl="0"/>
            <a:r>
              <a:rPr lang="de-DE" sz="2800" b="1" dirty="0" smtClean="0">
                <a:solidFill>
                  <a:srgbClr val="00639F"/>
                </a:solidFill>
              </a:rPr>
              <a:t>Katrin Klinger</a:t>
            </a:r>
          </a:p>
          <a:p>
            <a:pPr lvl="0"/>
            <a:r>
              <a:rPr lang="de-DE" sz="2400" dirty="0"/>
              <a:t>Stellv. Leitung </a:t>
            </a:r>
            <a:r>
              <a:rPr lang="de-DE" sz="2400" dirty="0" smtClean="0"/>
              <a:t>SCHULEWIRTSCHAFT-Team im Bildungswerk der Bayerischen Wirtschaft e. V. </a:t>
            </a:r>
            <a:endParaRPr lang="de-DE" sz="2400" dirty="0"/>
          </a:p>
          <a:p>
            <a:endParaRPr lang="de-DE" dirty="0" smtClean="0"/>
          </a:p>
          <a:p>
            <a:endParaRPr lang="de-DE" b="1" dirty="0" smtClean="0"/>
          </a:p>
          <a:p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3311" y="729671"/>
            <a:ext cx="6379435" cy="529321"/>
          </a:xfrm>
        </p:spPr>
        <p:txBody>
          <a:bodyPr>
            <a:noAutofit/>
          </a:bodyPr>
          <a:lstStyle/>
          <a:p>
            <a:r>
              <a:rPr lang="de-DE" dirty="0"/>
              <a:t>Herzlich </a:t>
            </a:r>
            <a:r>
              <a:rPr lang="de-DE" sz="3600" dirty="0" smtClean="0"/>
              <a:t>willkommen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6215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639F"/>
                </a:solidFill>
              </a:rPr>
              <a:t>Was ist eine Stärke überhaupt?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639F"/>
                </a:solidFill>
              </a:rPr>
              <a:t>Welche Stärken gibt 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>
              <a:solidFill>
                <a:srgbClr val="00639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639F"/>
                </a:solidFill>
              </a:rPr>
              <a:t>Welche Stärken habe ich?</a:t>
            </a:r>
          </a:p>
          <a:p>
            <a:endParaRPr lang="de-DE" b="1" dirty="0" smtClean="0">
              <a:solidFill>
                <a:srgbClr val="00639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639F"/>
                </a:solidFill>
              </a:rPr>
              <a:t>Wo </a:t>
            </a:r>
            <a:r>
              <a:rPr lang="de-DE" dirty="0" smtClean="0">
                <a:solidFill>
                  <a:srgbClr val="00639F"/>
                </a:solidFill>
              </a:rPr>
              <a:t>kann ich meine Stärken einsetzen?</a:t>
            </a:r>
            <a:endParaRPr lang="de-DE" dirty="0">
              <a:solidFill>
                <a:srgbClr val="00639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639F"/>
                </a:solidFill>
              </a:rPr>
              <a:t>Und wie geht es nun mit der Berufswahl weiter?</a:t>
            </a:r>
            <a:endParaRPr lang="de-DE" dirty="0">
              <a:solidFill>
                <a:srgbClr val="00639F"/>
              </a:solidFill>
            </a:endParaRP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705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60359" y="4485922"/>
            <a:ext cx="8203350" cy="1369934"/>
          </a:xfrm>
        </p:spPr>
        <p:txBody>
          <a:bodyPr/>
          <a:lstStyle/>
          <a:p>
            <a:pPr algn="ctr"/>
            <a:r>
              <a:rPr lang="de-DE" sz="2800" dirty="0" smtClean="0">
                <a:solidFill>
                  <a:srgbClr val="00639F"/>
                </a:solidFill>
              </a:rPr>
              <a:t>Fähigkeiten, die wir von Geburt an können und gerne mögen, die uns interessieren </a:t>
            </a:r>
            <a:r>
              <a:rPr lang="de-DE" sz="2800" dirty="0" smtClean="0">
                <a:solidFill>
                  <a:srgbClr val="00639F"/>
                </a:solidFill>
              </a:rPr>
              <a:t>oder </a:t>
            </a:r>
            <a:r>
              <a:rPr lang="de-DE" sz="2800" dirty="0" smtClean="0">
                <a:solidFill>
                  <a:srgbClr val="00639F"/>
                </a:solidFill>
              </a:rPr>
              <a:t>die wir im Laufe des Lebens gelernt haben und gerne tun.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sind Stärken?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14" y="1669343"/>
            <a:ext cx="4283972" cy="2713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37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Welche Stärken kennst du?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94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18653" y="624371"/>
            <a:ext cx="6379435" cy="623843"/>
          </a:xfrm>
        </p:spPr>
        <p:txBody>
          <a:bodyPr/>
          <a:lstStyle/>
          <a:p>
            <a:r>
              <a:rPr lang="de-DE" dirty="0" smtClean="0"/>
              <a:t>Stärken - Übersicht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b="0" dirty="0"/>
          </a:p>
        </p:txBody>
      </p:sp>
      <p:sp>
        <p:nvSpPr>
          <p:cNvPr id="6" name="Rechteck 5"/>
          <p:cNvSpPr/>
          <p:nvPr/>
        </p:nvSpPr>
        <p:spPr>
          <a:xfrm>
            <a:off x="1233053" y="1483207"/>
            <a:ext cx="2161311" cy="1890493"/>
          </a:xfrm>
          <a:prstGeom prst="rect">
            <a:avLst/>
          </a:prstGeom>
          <a:solidFill>
            <a:srgbClr val="C3D66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Fachliche Stärken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906982" y="1483208"/>
            <a:ext cx="2161309" cy="1890493"/>
          </a:xfrm>
          <a:prstGeom prst="rect">
            <a:avLst/>
          </a:prstGeom>
          <a:solidFill>
            <a:srgbClr val="FFC0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Persönliche Stärken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33053" y="3720597"/>
            <a:ext cx="2161311" cy="1890493"/>
          </a:xfrm>
          <a:prstGeom prst="rect">
            <a:avLst/>
          </a:prstGeom>
          <a:solidFill>
            <a:srgbClr val="7DABDA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Methodische Stärken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906981" y="3720597"/>
            <a:ext cx="2161309" cy="1890493"/>
          </a:xfrm>
          <a:prstGeom prst="rect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Soziale  Stärken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64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43343" y="1468583"/>
            <a:ext cx="6379435" cy="4405744"/>
          </a:xfrm>
          <a:solidFill>
            <a:srgbClr val="C3D66E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ts val="800"/>
              </a:spcBef>
            </a:pPr>
            <a:r>
              <a:rPr lang="de-DE" sz="2400" b="1" dirty="0" smtClean="0"/>
              <a:t>Fachliche Stärken: 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Computerkenntnisse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Räumliches Vorstellungsvermögen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Musikalität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Mehrsprachigkeit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Mathematische Fähigkeiten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Hauswirtschaftliche Fähigkeiten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Technisches Verständnis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……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endParaRPr lang="de-DE" b="1" dirty="0" smtClean="0">
              <a:solidFill>
                <a:srgbClr val="00639F"/>
              </a:solidFill>
            </a:endParaRPr>
          </a:p>
          <a:p>
            <a:pPr marL="342900" indent="-342900">
              <a:spcBef>
                <a:spcPts val="800"/>
              </a:spcBef>
              <a:buFontTx/>
              <a:buChar char="-"/>
            </a:pPr>
            <a:endParaRPr lang="de-DE" b="1" dirty="0" smtClean="0">
              <a:solidFill>
                <a:srgbClr val="00639F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18653" y="651692"/>
            <a:ext cx="6379435" cy="623843"/>
          </a:xfrm>
        </p:spPr>
        <p:txBody>
          <a:bodyPr/>
          <a:lstStyle/>
          <a:p>
            <a:r>
              <a:rPr lang="de-DE" dirty="0"/>
              <a:t>Auswahl an Stärken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 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67117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57200" y="1503870"/>
            <a:ext cx="6539346" cy="4231911"/>
          </a:xfrm>
          <a:solidFill>
            <a:srgbClr val="FFC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ts val="800"/>
              </a:spcBef>
            </a:pPr>
            <a:r>
              <a:rPr lang="de-DE" sz="2400" b="1" dirty="0" smtClean="0">
                <a:solidFill>
                  <a:srgbClr val="00639F"/>
                </a:solidFill>
              </a:rPr>
              <a:t> </a:t>
            </a:r>
            <a:r>
              <a:rPr lang="de-DE" sz="2400" b="1" dirty="0" smtClean="0"/>
              <a:t>Stärken, die eure Persönlichkeit betreffen: 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Belastbarkeit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Geduld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Flexibilität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b="1" dirty="0" smtClean="0"/>
              <a:t>Kreativität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Eigenverantwortung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Begeisterungsfähigkeit/Motivation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Humor </a:t>
            </a:r>
            <a:r>
              <a:rPr lang="de-DE" dirty="0" smtClean="0">
                <a:sym typeface="Wingdings" panose="05000000000000000000" pitchFamily="2" charset="2"/>
              </a:rPr>
              <a:t></a:t>
            </a:r>
            <a:endParaRPr lang="de-DE" dirty="0" smtClean="0"/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……</a:t>
            </a:r>
          </a:p>
          <a:p>
            <a:pPr>
              <a:spcBef>
                <a:spcPts val="800"/>
              </a:spcBef>
            </a:pPr>
            <a:endParaRPr lang="de-DE" b="1" dirty="0" smtClean="0">
              <a:solidFill>
                <a:srgbClr val="00639F"/>
              </a:solidFill>
            </a:endParaRPr>
          </a:p>
          <a:p>
            <a:pPr marL="342900" indent="-342900">
              <a:spcBef>
                <a:spcPts val="800"/>
              </a:spcBef>
              <a:buFontTx/>
              <a:buChar char="-"/>
            </a:pPr>
            <a:endParaRPr lang="de-DE" b="1" dirty="0" smtClean="0">
              <a:solidFill>
                <a:srgbClr val="00639F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18653" y="644501"/>
            <a:ext cx="6379435" cy="623843"/>
          </a:xfrm>
        </p:spPr>
        <p:txBody>
          <a:bodyPr/>
          <a:lstStyle/>
          <a:p>
            <a:r>
              <a:rPr lang="de-DE" dirty="0"/>
              <a:t>Auswahl an Stärken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7949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57200" y="1497594"/>
            <a:ext cx="6345382" cy="4224334"/>
          </a:xfrm>
          <a:solidFill>
            <a:srgbClr val="7DABDA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ts val="800"/>
              </a:spcBef>
            </a:pPr>
            <a:r>
              <a:rPr lang="de-DE" sz="2400" b="1" dirty="0" smtClean="0"/>
              <a:t>Methodenstärken: 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Handwerkliches Geschick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Organisationsfähigkeit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Sorgfalt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Präsentationsfähigkeit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b="1" dirty="0" smtClean="0"/>
              <a:t>Problemlösefähigkeit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Merkfähigkeit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Recherchefähigkeit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……</a:t>
            </a:r>
          </a:p>
          <a:p>
            <a:pPr>
              <a:spcBef>
                <a:spcPts val="800"/>
              </a:spcBef>
            </a:pPr>
            <a:endParaRPr lang="de-DE" b="1" dirty="0" smtClean="0">
              <a:solidFill>
                <a:srgbClr val="00639F"/>
              </a:solidFill>
            </a:endParaRPr>
          </a:p>
          <a:p>
            <a:pPr marL="342900" indent="-342900">
              <a:spcBef>
                <a:spcPts val="800"/>
              </a:spcBef>
              <a:buFontTx/>
              <a:buChar char="-"/>
            </a:pPr>
            <a:endParaRPr lang="de-DE" b="1" dirty="0" smtClean="0">
              <a:solidFill>
                <a:srgbClr val="00639F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18653" y="720963"/>
            <a:ext cx="6379435" cy="623843"/>
          </a:xfrm>
        </p:spPr>
        <p:txBody>
          <a:bodyPr/>
          <a:lstStyle/>
          <a:p>
            <a:r>
              <a:rPr lang="de-DE" dirty="0"/>
              <a:t>Auswahl an Stärken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58520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1"/>
</p:tagLst>
</file>

<file path=ppt/theme/theme1.xml><?xml version="1.0" encoding="utf-8"?>
<a:theme xmlns:a="http://schemas.openxmlformats.org/drawingml/2006/main" name="StMWI Version 1">
  <a:themeElements>
    <a:clrScheme name="StMWi">
      <a:dk1>
        <a:sysClr val="windowText" lastClr="000000"/>
      </a:dk1>
      <a:lt1>
        <a:sysClr val="window" lastClr="FFFFFF"/>
      </a:lt1>
      <a:dk2>
        <a:srgbClr val="439ACB"/>
      </a:dk2>
      <a:lt2>
        <a:srgbClr val="DEDEDE"/>
      </a:lt2>
      <a:accent1>
        <a:srgbClr val="999999"/>
      </a:accent1>
      <a:accent2>
        <a:srgbClr val="FF9E21"/>
      </a:accent2>
      <a:accent3>
        <a:srgbClr val="1F497D"/>
      </a:accent3>
      <a:accent4>
        <a:srgbClr val="2C5A93"/>
      </a:accent4>
      <a:accent5>
        <a:srgbClr val="2D76D2"/>
      </a:accent5>
      <a:accent6>
        <a:srgbClr val="67A6F7"/>
      </a:accent6>
      <a:hlink>
        <a:srgbClr val="FF9E21"/>
      </a:hlink>
      <a:folHlink>
        <a:srgbClr val="2D76D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378</Words>
  <Application>Microsoft Office PowerPoint</Application>
  <PresentationFormat>Bildschirmpräsentation (4:3)</PresentationFormat>
  <Paragraphs>135</Paragraphs>
  <Slides>18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StMWI Version 1</vt:lpstr>
      <vt:lpstr>PowerPoint-Präsentation</vt:lpstr>
      <vt:lpstr>Herzlich willkommen</vt:lpstr>
      <vt:lpstr>Agenda</vt:lpstr>
      <vt:lpstr>Was sind Stärken? </vt:lpstr>
      <vt:lpstr>Welche Stärken kennst du?</vt:lpstr>
      <vt:lpstr>Stärken - Übersicht  </vt:lpstr>
      <vt:lpstr>Auswahl an Stärken   </vt:lpstr>
      <vt:lpstr>Auswahl an Stärken  </vt:lpstr>
      <vt:lpstr>Auswahl an Stärken  </vt:lpstr>
      <vt:lpstr>Auswahl an Stärken  </vt:lpstr>
      <vt:lpstr>Zukunftsstärken </vt:lpstr>
      <vt:lpstr>Stärken-Einsatzmöglichkeiten</vt:lpstr>
      <vt:lpstr>Stärken-Übung</vt:lpstr>
      <vt:lpstr>Stärken-Übung: Beispiel</vt:lpstr>
      <vt:lpstr>Stärken in der Erprobung</vt:lpstr>
      <vt:lpstr>Wie geht es weiter bei der  Berufswahl?  </vt:lpstr>
      <vt:lpstr>Wer kann dir weiterhelfen?</vt:lpstr>
      <vt:lpstr>Kontakt</vt:lpstr>
    </vt:vector>
  </TitlesOfParts>
  <Company>STMWIVT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Schuster Bärbel</dc:creator>
  <cp:lastModifiedBy>Klinger, Katrin</cp:lastModifiedBy>
  <cp:revision>370</cp:revision>
  <cp:lastPrinted>2019-04-16T05:40:02Z</cp:lastPrinted>
  <dcterms:created xsi:type="dcterms:W3CDTF">2005-02-18T07:56:42Z</dcterms:created>
  <dcterms:modified xsi:type="dcterms:W3CDTF">2020-11-16T11:04:40Z</dcterms:modified>
</cp:coreProperties>
</file>